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4.webp" ContentType="image/webp"/>
  <Override PartName="/ppt/media/image35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3"/>
    <p:sldId id="262" r:id="rId4"/>
    <p:sldId id="257" r:id="rId5"/>
    <p:sldId id="263" r:id="rId6"/>
    <p:sldId id="265" r:id="rId7"/>
    <p:sldId id="273" r:id="rId8"/>
    <p:sldId id="264" r:id="rId9"/>
    <p:sldId id="266" r:id="rId10"/>
    <p:sldId id="274" r:id="rId11"/>
    <p:sldId id="267" r:id="rId12"/>
    <p:sldId id="268" r:id="rId13"/>
    <p:sldId id="275" r:id="rId14"/>
    <p:sldId id="269" r:id="rId15"/>
    <p:sldId id="270" r:id="rId16"/>
    <p:sldId id="283" r:id="rId17"/>
    <p:sldId id="271" r:id="rId19"/>
    <p:sldId id="286" r:id="rId20"/>
    <p:sldId id="287" r:id="rId21"/>
    <p:sldId id="276" r:id="rId22"/>
    <p:sldId id="282" r:id="rId23"/>
    <p:sldId id="278" r:id="rId24"/>
    <p:sldId id="279" r:id="rId25"/>
    <p:sldId id="280" r:id="rId26"/>
    <p:sldId id="281" r:id="rId27"/>
    <p:sldId id="272" r:id="rId28"/>
    <p:sldId id="258" r:id="rId29"/>
    <p:sldId id="259" r:id="rId30"/>
    <p:sldId id="260" r:id="rId31"/>
    <p:sldId id="261" r:id="rId32"/>
    <p:sldId id="28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A45"/>
    <a:srgbClr val="14C96C"/>
    <a:srgbClr val="030C57"/>
    <a:srgbClr val="030C4F"/>
    <a:srgbClr val="001E6E"/>
    <a:srgbClr val="E3EBE7"/>
    <a:srgbClr val="91D549"/>
    <a:srgbClr val="44B9E8"/>
    <a:srgbClr val="433883"/>
    <a:srgbClr val="13C7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24" d="100"/>
          <a:sy n="124" d="100"/>
        </p:scale>
        <p:origin x="-1512" y="-112"/>
      </p:cViewPr>
      <p:guideLst>
        <p:guide orient="horz" pos="212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1692275" y="4411663"/>
            <a:ext cx="18669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2282825" y="2293938"/>
            <a:ext cx="6897688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396875" y="2133600"/>
            <a:ext cx="8423275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198563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5262563" y="4076700"/>
            <a:ext cx="1397000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2130425" y="4749800"/>
            <a:ext cx="7013575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web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web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635" y="-101600"/>
            <a:ext cx="9143365" cy="6858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35" y="13335"/>
            <a:ext cx="9144635" cy="1390015"/>
          </a:xfrm>
        </p:spPr>
        <p:txBody>
          <a:bodyPr/>
          <a:lstStyle/>
          <a:p>
            <a:r>
              <a:rPr sz="4400" b="1">
                <a:solidFill>
                  <a:schemeClr val="accent2"/>
                </a:solidFill>
              </a:rPr>
              <a:t>British Airways Reviews</a:t>
            </a:r>
            <a:endParaRPr sz="4400" b="1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35" y="5625465"/>
            <a:ext cx="9112250" cy="1232535"/>
          </a:xfrm>
        </p:spPr>
        <p:txBody>
          <a:bodyPr/>
          <a:lstStyle/>
          <a:p>
            <a:r>
              <a:rPr lang="en-US" sz="2400" b="1">
                <a:solidFill>
                  <a:schemeClr val="accent2"/>
                </a:solidFill>
              </a:rPr>
              <a:t>Power By:- Bhawna Saini</a:t>
            </a:r>
            <a:endParaRPr lang="en-US" sz="2400" b="1">
              <a:solidFill>
                <a:schemeClr val="accent2"/>
              </a:solidFill>
            </a:endParaRPr>
          </a:p>
          <a:p>
            <a:r>
              <a:rPr lang="en-US" sz="2400" b="1">
                <a:solidFill>
                  <a:schemeClr val="accent2"/>
                </a:solidFill>
              </a:rPr>
              <a:t>email - bhawanasaini350@gmail.com</a:t>
            </a:r>
            <a:endParaRPr lang="en-US" sz="2400" b="1">
              <a:solidFill>
                <a:schemeClr val="accent2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/>
        </p:nvSpPr>
        <p:spPr>
          <a:xfrm>
            <a:off x="136525" y="4843780"/>
            <a:ext cx="9112250" cy="1232535"/>
          </a:xfrm>
          <a:prstGeom prst="rect">
            <a:avLst/>
          </a:prstGeom>
          <a:noFill/>
          <a:ln w="9525">
            <a:noFill/>
          </a:ln>
        </p:spPr>
        <p:txBody>
          <a:bodyPr anchor="ctr" anchorCtr="1"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4400" b="1">
                <a:solidFill>
                  <a:schemeClr val="accent2"/>
                </a:solidFill>
              </a:rPr>
              <a:t>Customer Feedback &amp; Analysis</a:t>
            </a:r>
            <a:endParaRPr sz="4400"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51620" cy="6858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Cabin Staff Service by Seat Type</a:t>
            </a:r>
            <a:endParaRPr lang="en-US"/>
          </a:p>
        </p:txBody>
      </p:sp>
      <p:pic>
        <p:nvPicPr>
          <p:cNvPr id="4" name="Content Placeholder 3" descr="Figure_2"/>
          <p:cNvPicPr preferRelativeResize="0"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0075"/>
            <a:ext cx="8686800" cy="4365625"/>
          </a:xfrm>
          <a:prstGeom prst="rect">
            <a:avLst/>
          </a:prstGeom>
          <a:blipFill rotWithShape="1">
            <a:blip r:embed="rId3"/>
            <a:tile tx="0" ty="0" sx="100000" sy="100000" flip="none" algn="tl"/>
          </a:blipFill>
          <a:ln w="12700" cmpd="sng">
            <a:solidFill>
              <a:schemeClr val="accent1">
                <a:shade val="50000"/>
              </a:schemeClr>
            </a:solidFill>
            <a:prstDash val="sysDot"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90000" dist="50800" dir="5400000" sy="-100000" algn="bl" rotWithShape="0"/>
            <a:softEdge rad="63500"/>
          </a:effectLst>
          <a:scene3d>
            <a:camera prst="perspectiveRight"/>
            <a:lightRig rig="threePt" dir="t"/>
          </a:scene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Analysis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Avg rating by staff service in Business Class - 3.4/5</a:t>
            </a:r>
            <a:endParaRPr lang="en-US"/>
          </a:p>
          <a:p>
            <a:r>
              <a:rPr lang="en-US"/>
              <a:t>Avg rating by staff service in Economy Class - 3.0/5</a:t>
            </a:r>
            <a:endParaRPr lang="en-US"/>
          </a:p>
          <a:p>
            <a:r>
              <a:rPr lang="en-US"/>
              <a:t>Avg rating by staff service in First Class - 3.9/5</a:t>
            </a:r>
            <a:endParaRPr lang="en-US"/>
          </a:p>
          <a:p>
            <a:r>
              <a:rPr lang="en-US"/>
              <a:t>Avg rating by staff service in Premium 3.1/5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9143365" cy="6859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General Insights: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 sz="2000" b="1">
                <a:solidFill>
                  <a:srgbClr val="000A45"/>
                </a:solidFill>
              </a:rPr>
              <a:t>✅ Good Performance:</a:t>
            </a:r>
            <a:endParaRPr lang="en-US" altLang="en-US" sz="2000" b="1">
              <a:solidFill>
                <a:srgbClr val="000A45"/>
              </a:solidFill>
            </a:endParaRPr>
          </a:p>
          <a:p>
            <a:endParaRPr lang="en-US" altLang="en-US" sz="2000" b="1">
              <a:solidFill>
                <a:srgbClr val="000A45"/>
              </a:solidFill>
            </a:endParaRPr>
          </a:p>
          <a:p>
            <a:r>
              <a:rPr lang="en-US" altLang="en-US" sz="2000" b="1">
                <a:solidFill>
                  <a:srgbClr val="000A45"/>
                </a:solidFill>
              </a:rPr>
              <a:t>The highest proportion (27.8%) of passengers gave the service 5 stars, suggesting overall positive feedback.</a:t>
            </a:r>
            <a:endParaRPr lang="en-US" altLang="en-US" sz="2000" b="1">
              <a:solidFill>
                <a:srgbClr val="000A45"/>
              </a:solidFill>
            </a:endParaRPr>
          </a:p>
          <a:p>
            <a:endParaRPr lang="en-US" altLang="en-US" sz="2000" b="1">
              <a:solidFill>
                <a:srgbClr val="000A45"/>
              </a:solidFill>
            </a:endParaRPr>
          </a:p>
          <a:p>
            <a:r>
              <a:rPr lang="zh-CN" altLang="en-US" sz="2000" b="1">
                <a:solidFill>
                  <a:srgbClr val="000A45"/>
                </a:solidFill>
              </a:rPr>
              <a:t>⚠</a:t>
            </a:r>
            <a:r>
              <a:rPr lang="en-US" altLang="zh-CN" sz="2000" b="1">
                <a:solidFill>
                  <a:srgbClr val="000A45"/>
                </a:solidFill>
              </a:rPr>
              <a:t> </a:t>
            </a:r>
            <a:r>
              <a:rPr lang="en-US" altLang="en-US" sz="2000" b="1">
                <a:solidFill>
                  <a:srgbClr val="000A45"/>
                </a:solidFill>
              </a:rPr>
              <a:t>Areas of Improvement:</a:t>
            </a:r>
            <a:endParaRPr lang="en-US" altLang="en-US" sz="2000" b="1">
              <a:solidFill>
                <a:srgbClr val="000A45"/>
              </a:solidFill>
            </a:endParaRPr>
          </a:p>
          <a:p>
            <a:endParaRPr lang="en-US" altLang="en-US" sz="2000" b="1">
              <a:solidFill>
                <a:srgbClr val="000A45"/>
              </a:solidFill>
            </a:endParaRPr>
          </a:p>
          <a:p>
            <a:r>
              <a:rPr lang="en-US" altLang="en-US" sz="2000" b="1">
                <a:solidFill>
                  <a:srgbClr val="000A45"/>
                </a:solidFill>
              </a:rPr>
              <a:t>A combined 19.6% of passengers rated the service between 1 and 2, which could highlight inconsistencies in service quality.</a:t>
            </a:r>
            <a:endParaRPr lang="en-US" altLang="en-US" sz="2000" b="1">
              <a:solidFill>
                <a:srgbClr val="000A45"/>
              </a:solidFill>
            </a:endParaRPr>
          </a:p>
          <a:p>
            <a:endParaRPr lang="en-US" altLang="en-US" sz="2000" b="1">
              <a:solidFill>
                <a:srgbClr val="000A45"/>
              </a:solidFill>
            </a:endParaRPr>
          </a:p>
          <a:p>
            <a:r>
              <a:rPr lang="en-US" altLang="en-US" sz="2000" b="1">
                <a:solidFill>
                  <a:srgbClr val="000A45"/>
                </a:solidFill>
              </a:rPr>
              <a:t>Staff training on customer interaction and consistency could help address lower ratings.</a:t>
            </a:r>
            <a:endParaRPr lang="en-US" altLang="en-US" sz="2000" b="1">
              <a:solidFill>
                <a:srgbClr val="000A45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44000" cy="685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Food And Beverage Rating By Seat Type</a:t>
            </a:r>
            <a:endParaRPr lang="en-US"/>
          </a:p>
        </p:txBody>
      </p:sp>
      <p:pic>
        <p:nvPicPr>
          <p:cNvPr id="4" name="Content Placeholder 3" descr="Figure_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0075"/>
            <a:ext cx="8229600" cy="39858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43365" cy="685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Analysis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Avg rating by food service in Business Class -</a:t>
            </a:r>
            <a:r>
              <a:rPr lang="en-US">
                <a:solidFill>
                  <a:srgbClr val="030C57"/>
                </a:solidFill>
              </a:rPr>
              <a:t> 2.9/5</a:t>
            </a:r>
            <a:endParaRPr lang="en-US"/>
          </a:p>
          <a:p>
            <a:r>
              <a:rPr lang="en-US"/>
              <a:t>Avg rating by food service in Economy Class - 2.4/5</a:t>
            </a:r>
            <a:endParaRPr lang="en-US"/>
          </a:p>
          <a:p>
            <a:r>
              <a:rPr lang="en-US"/>
              <a:t>Avg rating by food service in First Class -3.2/5</a:t>
            </a:r>
            <a:endParaRPr lang="en-US"/>
          </a:p>
          <a:p>
            <a:r>
              <a:rPr lang="en-US"/>
              <a:t>Avg rating by food service in Premium Class - 2.7/5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Improvement Areas for Airlines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55" y="1600200"/>
            <a:ext cx="9056370" cy="5287010"/>
          </a:xfrm>
        </p:spPr>
        <p:txBody>
          <a:bodyPr/>
          <a:p>
            <a:r>
              <a:rPr lang="en-US" altLang="en-US" sz="3000"/>
              <a:t>✅ Enhance Economy Class food quality to reduce the high percentage of low ratings.</a:t>
            </a:r>
            <a:endParaRPr lang="en-US" altLang="en-US" sz="3000"/>
          </a:p>
          <a:p>
            <a:endParaRPr lang="en-US" altLang="en-US" sz="3000"/>
          </a:p>
          <a:p>
            <a:endParaRPr lang="en-US" altLang="en-US" sz="3000"/>
          </a:p>
          <a:p>
            <a:r>
              <a:rPr lang="en-US" altLang="en-US" sz="3000"/>
              <a:t>✅ Maintain or further improve First Class offerings to keep satisfaction levels high.</a:t>
            </a:r>
            <a:endParaRPr lang="en-US" altLang="en-US" sz="3000"/>
          </a:p>
          <a:p>
            <a:endParaRPr lang="en-US" altLang="en-US" sz="3000"/>
          </a:p>
          <a:p>
            <a:r>
              <a:rPr lang="en-US" altLang="en-US" sz="3000"/>
              <a:t>✅ Better differentiate Business Class and Premium Economy food services to justify pricing and customer expectations.</a:t>
            </a:r>
            <a:endParaRPr lang="en-US" altLang="en-US"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6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635" cy="685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Recommendation Rating By Seat Type</a:t>
            </a:r>
            <a:endParaRPr lang="en-US"/>
          </a:p>
        </p:txBody>
      </p:sp>
      <p:pic>
        <p:nvPicPr>
          <p:cNvPr id="4" name="Content Placeholder 3" descr="Figure_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0075"/>
            <a:ext cx="8229600" cy="39858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44000" cy="6856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Analysis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4290" y="1600200"/>
            <a:ext cx="9219565" cy="5211445"/>
          </a:xfrm>
        </p:spPr>
        <p:txBody>
          <a:bodyPr/>
          <a:p>
            <a:r>
              <a:rPr lang="en-US" altLang="en-US" sz="3600"/>
              <a:t>Economy Class has the </a:t>
            </a:r>
            <a:r>
              <a:rPr lang="en-US" altLang="en-US" sz="3600">
                <a:solidFill>
                  <a:srgbClr val="030C57"/>
                </a:solidFill>
              </a:rPr>
              <a:t>lowest </a:t>
            </a:r>
            <a:r>
              <a:rPr lang="en-US" altLang="en-US" sz="3600"/>
              <a:t>recommendation rate (35.4%)</a:t>
            </a:r>
            <a:endParaRPr lang="en-US" altLang="en-US" sz="3600"/>
          </a:p>
          <a:p>
            <a:r>
              <a:rPr lang="en-US" altLang="en-US" sz="3600"/>
              <a:t>First Class has the highest recommendation rate (50.7%)</a:t>
            </a:r>
            <a:endParaRPr lang="en-US" altLang="en-US" sz="3600"/>
          </a:p>
          <a:p>
            <a:r>
              <a:rPr lang="en-US" altLang="en-US" sz="3600"/>
              <a:t>Premium Economy (40.2% recommended) and Business Class (45.9% recommended) have moderate recommendation rates</a:t>
            </a:r>
            <a:endParaRPr lang="en-US" altLang="en-US" sz="3600"/>
          </a:p>
          <a:p>
            <a:endParaRPr lang="en-US" altLang="en-US"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Areas for Improvement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" y="1600200"/>
            <a:ext cx="9131935" cy="5223510"/>
          </a:xfrm>
        </p:spPr>
        <p:txBody>
          <a:bodyPr/>
          <a:p>
            <a:r>
              <a:rPr lang="en-US" altLang="en-US" sz="2000" b="1"/>
              <a:t>Economy Class Overhaul </a:t>
            </a:r>
            <a:r>
              <a:rPr lang="zh-CN" altLang="en-US" sz="2000" b="1"/>
              <a:t>🚀</a:t>
            </a:r>
            <a:endParaRPr lang="zh-CN" altLang="en-US" sz="2000" b="1"/>
          </a:p>
          <a:p>
            <a:endParaRPr lang="en-US" altLang="en-US" sz="2000" b="1"/>
          </a:p>
          <a:p>
            <a:r>
              <a:rPr lang="en-US" altLang="en-US" sz="2000" b="1"/>
              <a:t>Improve seat comfort, food quality, and entertainment to increase satisfaction and recommendation rates.</a:t>
            </a:r>
            <a:endParaRPr lang="en-US" altLang="en-US" sz="2000" b="1"/>
          </a:p>
          <a:p>
            <a:endParaRPr lang="en-US" altLang="en-US" sz="2000" b="1"/>
          </a:p>
          <a:p>
            <a:r>
              <a:rPr lang="en-US" altLang="en-US" sz="2000" b="1"/>
              <a:t>Enhance Business &amp; Premium Economy Differentiation ✨</a:t>
            </a:r>
            <a:endParaRPr lang="en-US" altLang="en-US" sz="2000" b="1"/>
          </a:p>
          <a:p>
            <a:endParaRPr lang="en-US" altLang="en-US" sz="2000" b="1"/>
          </a:p>
          <a:p>
            <a:r>
              <a:rPr lang="en-US" altLang="en-US" sz="2000" b="1"/>
              <a:t>Highlight exclusive benefits to justify pricing and boost customer recommendations.</a:t>
            </a:r>
            <a:endParaRPr lang="en-US" altLang="en-US" sz="2000" b="1"/>
          </a:p>
          <a:p>
            <a:endParaRPr lang="en-US" altLang="en-US" sz="2000" b="1"/>
          </a:p>
          <a:p>
            <a:r>
              <a:rPr lang="en-US" altLang="en-US" sz="2000" b="1"/>
              <a:t>Optimize First-Class Experience </a:t>
            </a:r>
            <a:r>
              <a:rPr lang="zh-CN" altLang="en-US" sz="2000" b="1"/>
              <a:t>🏆</a:t>
            </a:r>
            <a:endParaRPr lang="zh-CN" altLang="en-US" sz="2000" b="1"/>
          </a:p>
          <a:p>
            <a:endParaRPr lang="en-US" altLang="en-US" sz="2000" b="1"/>
          </a:p>
          <a:p>
            <a:r>
              <a:rPr lang="en-US" altLang="en-US" sz="2000" b="1"/>
              <a:t>Focus on premium service refinements to increase recommendation rate further.</a:t>
            </a:r>
            <a:endParaRPr lang="en-US" altLang="en-US" sz="20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-635" y="635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Avg Rating By Type Of Traveller</a:t>
            </a:r>
            <a:endParaRPr lang="en-US"/>
          </a:p>
        </p:txBody>
      </p:sp>
      <p:pic>
        <p:nvPicPr>
          <p:cNvPr id="6" name="Content Placeholder 5" descr="Figure_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5305"/>
            <a:ext cx="82296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63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" y="20320"/>
            <a:ext cx="9076055" cy="732155"/>
          </a:xfrm>
        </p:spPr>
        <p:txBody>
          <a:bodyPr/>
          <a:p>
            <a:r>
              <a:rPr lang="en-US"/>
              <a:t>Table of contents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" y="772160"/>
            <a:ext cx="9079865" cy="6106795"/>
          </a:xfrm>
        </p:spPr>
        <p:txBody>
          <a:bodyPr/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Introduction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Seat comfort by seat type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Analysis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Insights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Value for money by seat type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Analysis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General Insights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Cabin staff service by seat type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Analysis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General Insights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Food and bevarges by seat type graph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Review Analysis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General Insights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Recoomendation rating by seat type graph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Analysis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Area of improvement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Avg rating by type of traveller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Analysis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Recoomendation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Avg rating by seat type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Analysis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Consideration for airlines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Analysis review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Review summary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Pros And Coins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Customer feedback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Conclusin 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Thank you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-635" y="635"/>
            <a:ext cx="9144635" cy="6856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Analysis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" y="1600200"/>
            <a:ext cx="9133205" cy="5233670"/>
          </a:xfrm>
        </p:spPr>
        <p:txBody>
          <a:bodyPr/>
          <a:p>
            <a:r>
              <a:rPr lang="en-US" sz="3600"/>
              <a:t>Avg rating by type of traveller in Business Class - 3.4/10</a:t>
            </a:r>
            <a:endParaRPr lang="en-US" sz="3600"/>
          </a:p>
          <a:p>
            <a:r>
              <a:rPr lang="en-US" sz="3600">
                <a:sym typeface="+mn-ea"/>
              </a:rPr>
              <a:t>Avg rating by type of traveller in Economy Class - 4.4/10</a:t>
            </a:r>
            <a:endParaRPr lang="en-US" sz="3600">
              <a:sym typeface="+mn-ea"/>
            </a:endParaRPr>
          </a:p>
          <a:p>
            <a:r>
              <a:rPr lang="en-US" sz="3600">
                <a:sym typeface="+mn-ea"/>
              </a:rPr>
              <a:t>Avg rating by type of traveller in First Class - 4.1/10</a:t>
            </a:r>
            <a:endParaRPr lang="en-US" sz="3600">
              <a:sym typeface="+mn-ea"/>
            </a:endParaRPr>
          </a:p>
          <a:p>
            <a:r>
              <a:rPr lang="en-US" sz="3600">
                <a:sym typeface="+mn-ea"/>
              </a:rPr>
              <a:t>Avg rating by type of traveller in Premium Class - 4.9/10</a:t>
            </a:r>
            <a:endParaRPr lang="en-US" sz="3600"/>
          </a:p>
          <a:p>
            <a:endParaRPr lang="en-US" sz="3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Insights &amp; Recommendations: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67960"/>
          </a:xfrm>
        </p:spPr>
        <p:txBody>
          <a:bodyPr/>
          <a:p>
            <a:r>
              <a:rPr lang="en-US" altLang="en-US" sz="1800" b="1">
                <a:solidFill>
                  <a:srgbClr val="030C57"/>
                </a:solidFill>
              </a:rPr>
              <a:t>✅ Strengths:</a:t>
            </a:r>
            <a:endParaRPr lang="en-US" altLang="en-US" sz="1800" b="1">
              <a:solidFill>
                <a:srgbClr val="030C57"/>
              </a:solidFill>
            </a:endParaRPr>
          </a:p>
          <a:p>
            <a:endParaRPr lang="en-US" altLang="en-US" sz="1800" b="1">
              <a:solidFill>
                <a:srgbClr val="030C57"/>
              </a:solidFill>
            </a:endParaRPr>
          </a:p>
          <a:p>
            <a:r>
              <a:rPr lang="en-US" altLang="en-US" sz="1800" b="1">
                <a:solidFill>
                  <a:srgbClr val="030C57"/>
                </a:solidFill>
              </a:rPr>
              <a:t>Solo Leisure travelers</a:t>
            </a:r>
            <a:r>
              <a:rPr lang="en-US" altLang="en-US" sz="1800" b="1">
                <a:solidFill>
                  <a:srgbClr val="030C57"/>
                </a:solidFill>
              </a:rPr>
              <a:t> gave the highest positive ratings, suggesting good service quality for solo travelers.</a:t>
            </a:r>
            <a:endParaRPr lang="en-US" altLang="en-US" sz="1800" b="1">
              <a:solidFill>
                <a:srgbClr val="030C57"/>
              </a:solidFill>
            </a:endParaRPr>
          </a:p>
          <a:p>
            <a:endParaRPr lang="en-US" altLang="en-US" sz="1800" b="1">
              <a:solidFill>
                <a:srgbClr val="030C57"/>
              </a:solidFill>
            </a:endParaRPr>
          </a:p>
          <a:p>
            <a:r>
              <a:rPr lang="en-US" altLang="en-US" sz="1800" b="1">
                <a:solidFill>
                  <a:srgbClr val="030C57"/>
                </a:solidFill>
              </a:rPr>
              <a:t>Couple and Family Leisure travelers had a relatively even rating spread, meaning some areas are performing well, but improvements could be made.</a:t>
            </a:r>
            <a:endParaRPr lang="en-US" altLang="en-US" sz="1800" b="1">
              <a:solidFill>
                <a:srgbClr val="030C57"/>
              </a:solidFill>
            </a:endParaRPr>
          </a:p>
          <a:p>
            <a:endParaRPr lang="en-US" altLang="en-US" sz="1800" b="1">
              <a:solidFill>
                <a:srgbClr val="030C57"/>
              </a:solidFill>
            </a:endParaRPr>
          </a:p>
          <a:p>
            <a:r>
              <a:rPr lang="zh-CN" altLang="en-US" sz="1800" b="1">
                <a:solidFill>
                  <a:schemeClr val="tx1"/>
                </a:solidFill>
              </a:rPr>
              <a:t>⚠</a:t>
            </a:r>
            <a:r>
              <a:rPr lang="en-US" altLang="zh-CN" sz="1800" b="1">
                <a:solidFill>
                  <a:schemeClr val="tx1"/>
                </a:solidFill>
              </a:rPr>
              <a:t> </a:t>
            </a:r>
            <a:r>
              <a:rPr lang="en-US" altLang="en-US" sz="1800" b="1">
                <a:solidFill>
                  <a:schemeClr val="tx1"/>
                </a:solidFill>
              </a:rPr>
              <a:t>Areas for Improvement:</a:t>
            </a:r>
            <a:endParaRPr lang="en-US" altLang="en-US" sz="1800" b="1">
              <a:solidFill>
                <a:schemeClr val="tx1"/>
              </a:solidFill>
            </a:endParaRPr>
          </a:p>
          <a:p>
            <a:endParaRPr lang="en-US" altLang="en-US" sz="1600" b="1">
              <a:solidFill>
                <a:schemeClr val="tx1"/>
              </a:solidFill>
            </a:endParaRPr>
          </a:p>
          <a:p>
            <a:r>
              <a:rPr lang="en-US" altLang="en-US" sz="1600" b="1">
                <a:solidFill>
                  <a:schemeClr val="tx1"/>
                </a:solidFill>
              </a:rPr>
              <a:t>Business travelers showed the highest dissatisfaction (32.2% rated 1) → Possible reasons: service expectations, business-class experience, or airport facilities. Enhancing premium services (e.g., faster check-ins, lounge access) may help.</a:t>
            </a:r>
            <a:endParaRPr lang="en-US" altLang="en-US" sz="1600" b="1">
              <a:solidFill>
                <a:schemeClr val="tx1"/>
              </a:solidFill>
            </a:endParaRPr>
          </a:p>
          <a:p>
            <a:endParaRPr lang="en-US" altLang="en-US" sz="1600" b="1">
              <a:solidFill>
                <a:schemeClr val="tx1"/>
              </a:solidFill>
            </a:endParaRPr>
          </a:p>
          <a:p>
            <a:r>
              <a:rPr lang="en-US" altLang="en-US" sz="1600" b="1">
                <a:solidFill>
                  <a:schemeClr val="tx1"/>
                </a:solidFill>
              </a:rPr>
              <a:t>Family Leisure travelers also had a high 1-star rating (32.7%) → Addressing concerns related to family-friendly amenities and seating could improve satisfaction.</a:t>
            </a:r>
            <a:endParaRPr lang="en-US" altLang="en-US" sz="16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6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914336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Avg Rating By Seat Type</a:t>
            </a:r>
            <a:endParaRPr lang="en-US"/>
          </a:p>
        </p:txBody>
      </p:sp>
      <p:pic>
        <p:nvPicPr>
          <p:cNvPr id="5" name="Content Placeholder 4" descr="Figure_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0075"/>
            <a:ext cx="8229600" cy="39858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33840" cy="685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solidFill>
                  <a:schemeClr val="accent2"/>
                </a:solidFill>
              </a:rPr>
              <a:t>Analysis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" y="1600200"/>
            <a:ext cx="9111615" cy="5222875"/>
          </a:xfrm>
        </p:spPr>
        <p:txBody>
          <a:bodyPr/>
          <a:p>
            <a:r>
              <a:rPr lang="en-US" sz="2800" b="1">
                <a:solidFill>
                  <a:schemeClr val="accent2"/>
                </a:solidFill>
              </a:rPr>
              <a:t>Over all rating by seat type for Business Class - 5.1/10</a:t>
            </a:r>
            <a:endParaRPr lang="en-US" sz="2800" b="1">
              <a:solidFill>
                <a:schemeClr val="accent2"/>
              </a:solidFill>
            </a:endParaRPr>
          </a:p>
          <a:p>
            <a:r>
              <a:rPr lang="en-US" sz="2800" b="1">
                <a:solidFill>
                  <a:schemeClr val="accent2"/>
                </a:solidFill>
              </a:rPr>
              <a:t>Over all rating by seat type for Economy Class - 4.2/10</a:t>
            </a:r>
            <a:endParaRPr lang="en-US" sz="2800" b="1">
              <a:solidFill>
                <a:schemeClr val="accent2"/>
              </a:solidFill>
            </a:endParaRPr>
          </a:p>
          <a:p>
            <a:endParaRPr lang="en-US" b="1">
              <a:solidFill>
                <a:schemeClr val="accent2"/>
              </a:solidFill>
            </a:endParaRPr>
          </a:p>
          <a:p>
            <a:endParaRPr lang="en-US" sz="2800" b="1">
              <a:solidFill>
                <a:schemeClr val="accent2"/>
              </a:solidFill>
            </a:endParaRPr>
          </a:p>
          <a:p>
            <a:r>
              <a:rPr lang="en-US" sz="2800" b="1">
                <a:solidFill>
                  <a:schemeClr val="accent2"/>
                </a:solidFill>
              </a:rPr>
              <a:t>Over all rating by seat type for First Class - 6.0/10</a:t>
            </a:r>
            <a:endParaRPr lang="en-US" sz="2800" b="1">
              <a:solidFill>
                <a:schemeClr val="accent2"/>
              </a:solidFill>
            </a:endParaRPr>
          </a:p>
          <a:p>
            <a:r>
              <a:rPr lang="en-US" sz="2800" b="1">
                <a:solidFill>
                  <a:schemeClr val="accent2"/>
                </a:solidFill>
              </a:rPr>
              <a:t>Over all rating by seat type for Premium Class - 4.8/10</a:t>
            </a:r>
            <a:endParaRPr lang="en-US" sz="2800"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>
                <a:sym typeface="+mn-ea"/>
              </a:rPr>
              <a:t> Considerations for Airlines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1430" y="1600200"/>
            <a:ext cx="9140825" cy="5258435"/>
          </a:xfrm>
        </p:spPr>
        <p:txBody>
          <a:bodyPr/>
          <a:p>
            <a:pPr>
              <a:buFont typeface="Arial" panose="020B0604020202020204"/>
              <a:buChar char="•"/>
            </a:pPr>
            <a:r>
              <a:rPr sz="2800">
                <a:sym typeface="+mn-ea"/>
              </a:rPr>
              <a:t>Upgrade Economy Class experience: Providing extra legroom, better food options, or improved entertainment could increase ratings.</a:t>
            </a:r>
            <a:endParaRPr sz="2800"/>
          </a:p>
          <a:p>
            <a:pPr>
              <a:buFont typeface="Arial" panose="020B0604020202020204"/>
              <a:buChar char="•"/>
            </a:pPr>
            <a:endParaRPr sz="2800"/>
          </a:p>
          <a:p>
            <a:pPr>
              <a:buFont typeface="Arial" panose="020B0604020202020204"/>
              <a:buChar char="•"/>
            </a:pPr>
            <a:r>
              <a:rPr sz="2800">
                <a:sym typeface="+mn-ea"/>
              </a:rPr>
              <a:t>Leverage First Class satisfaction: Airlines should market First Class more aggressively since it has the highest rating.</a:t>
            </a:r>
            <a:endParaRPr sz="2800"/>
          </a:p>
          <a:p>
            <a:pPr>
              <a:buFont typeface="Arial" panose="020B0604020202020204"/>
              <a:buChar char="•"/>
            </a:pPr>
            <a:endParaRPr sz="2800"/>
          </a:p>
          <a:p>
            <a:pPr>
              <a:buFont typeface="Arial" panose="020B0604020202020204"/>
              <a:buChar char="•"/>
            </a:pPr>
            <a:r>
              <a:rPr sz="2800">
                <a:sym typeface="+mn-ea"/>
              </a:rPr>
              <a:t>Understand Business vs. Premium Economy perceptions: Since their ratings are similar, airlines should differentiate them more clearly.</a:t>
            </a:r>
            <a:endParaRPr sz="2800"/>
          </a:p>
          <a:p>
            <a:endParaRPr lang="en-US" sz="2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Analysis Review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" y="1600200"/>
            <a:ext cx="9100185" cy="5287010"/>
          </a:xfrm>
        </p:spPr>
        <p:txBody>
          <a:bodyPr/>
          <a:p>
            <a:r>
              <a:rPr lang="en-US" altLang="en-US"/>
              <a:t>Economy Class </a:t>
            </a:r>
            <a:r>
              <a:rPr lang="en-US" altLang="en-US">
                <a:solidFill>
                  <a:schemeClr val="accent2"/>
                </a:solidFill>
              </a:rPr>
              <a:t>passengers</a:t>
            </a:r>
            <a:r>
              <a:rPr lang="en-US" altLang="en-US"/>
              <a:t> are the most dissatisfied, possibly due to comfort, service, or value for money.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Even premium seat types (First Class, Business, and Premium Economy) have a noticeable dissatisfaction rate.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The airline may need to investigate issues in Economy Class to improve customer satisfaction.</a:t>
            </a:r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635" y="-635"/>
            <a:ext cx="9143365" cy="6858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Review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57335" cy="5258435"/>
          </a:xfrm>
        </p:spPr>
        <p:txBody>
          <a:bodyPr/>
          <a:lstStyle/>
          <a:p>
            <a:r>
              <a:rPr sz="2800" b="1">
                <a:solidFill>
                  <a:srgbClr val="000A45"/>
                </a:solidFill>
              </a:rPr>
              <a:t> Average customer rating: 4.</a:t>
            </a:r>
            <a:r>
              <a:rPr lang="en-US" sz="2800" b="1">
                <a:solidFill>
                  <a:srgbClr val="000A45"/>
                </a:solidFill>
              </a:rPr>
              <a:t>6</a:t>
            </a:r>
            <a:r>
              <a:rPr sz="2800" b="1">
                <a:solidFill>
                  <a:srgbClr val="000A45"/>
                </a:solidFill>
              </a:rPr>
              <a:t>/5</a:t>
            </a:r>
            <a:endParaRPr sz="2800" b="1">
              <a:solidFill>
                <a:srgbClr val="000A45"/>
              </a:solidFill>
            </a:endParaRPr>
          </a:p>
          <a:p>
            <a:r>
              <a:rPr sz="2800" b="1">
                <a:solidFill>
                  <a:srgbClr val="000A45"/>
                </a:solidFill>
              </a:rPr>
              <a:t> Service quality: High</a:t>
            </a:r>
            <a:endParaRPr sz="2800" b="1">
              <a:solidFill>
                <a:srgbClr val="000A45"/>
              </a:solidFill>
            </a:endParaRPr>
          </a:p>
          <a:p>
            <a:r>
              <a:rPr sz="2800" b="1">
                <a:solidFill>
                  <a:srgbClr val="000A45"/>
                </a:solidFill>
              </a:rPr>
              <a:t> Common praises: Comfortable seats, friendly staff</a:t>
            </a:r>
            <a:endParaRPr sz="2800" b="1">
              <a:solidFill>
                <a:srgbClr val="000A45"/>
              </a:solidFill>
            </a:endParaRPr>
          </a:p>
          <a:p>
            <a:r>
              <a:rPr sz="2800" b="1">
                <a:solidFill>
                  <a:srgbClr val="000A45"/>
                </a:solidFill>
              </a:rPr>
              <a:t>Common complaints: Delays, baggage issues</a:t>
            </a:r>
            <a:endParaRPr sz="2800" b="1">
              <a:solidFill>
                <a:srgbClr val="000A45"/>
              </a:solidFill>
            </a:endParaRPr>
          </a:p>
          <a:p>
            <a:r>
              <a:rPr lang="en-US" altLang="en-US" sz="2800" b="1">
                <a:solidFill>
                  <a:srgbClr val="000A45"/>
                </a:solidFill>
              </a:rPr>
              <a:t>✅ Great experience in Business/First Class, with good seating, food, and customer service.</a:t>
            </a:r>
            <a:endParaRPr lang="en-US" altLang="en-US" sz="2800" b="1">
              <a:solidFill>
                <a:srgbClr val="000A45"/>
              </a:solidFill>
            </a:endParaRPr>
          </a:p>
          <a:p>
            <a:endParaRPr lang="en-US" altLang="en-US" sz="2800" b="1">
              <a:solidFill>
                <a:srgbClr val="000A45"/>
              </a:solidFill>
            </a:endParaRPr>
          </a:p>
          <a:p>
            <a:r>
              <a:rPr lang="en-US" altLang="en-US" sz="2800" b="1">
                <a:solidFill>
                  <a:srgbClr val="000A45"/>
                </a:solidFill>
              </a:rPr>
              <a:t>❌ Frustrating experience in Economy, with cramped seating, delays, poor baggage handling, and weak customer support.</a:t>
            </a:r>
            <a:endParaRPr lang="en-US" altLang="en-US" sz="2800" b="1">
              <a:solidFill>
                <a:srgbClr val="000A45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44000" cy="6856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solidFill>
                  <a:srgbClr val="000A45"/>
                </a:solidFill>
              </a:rPr>
              <a:t>Pros &amp; Cons</a:t>
            </a:r>
            <a:endParaRPr b="1">
              <a:solidFill>
                <a:srgbClr val="000A4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b="1">
                <a:solidFill>
                  <a:srgbClr val="000A45"/>
                </a:solidFill>
              </a:rPr>
              <a:t>✅ Comfortable seating</a:t>
            </a:r>
            <a:endParaRPr b="1">
              <a:solidFill>
                <a:srgbClr val="000A45"/>
              </a:solidFill>
            </a:endParaRPr>
          </a:p>
          <a:p>
            <a:endParaRPr b="1">
              <a:solidFill>
                <a:srgbClr val="000A45"/>
              </a:solidFill>
            </a:endParaRPr>
          </a:p>
          <a:p>
            <a:r>
              <a:rPr b="1">
                <a:solidFill>
                  <a:srgbClr val="000A45"/>
                </a:solidFill>
              </a:rPr>
              <a:t>✅ Friendly staff</a:t>
            </a:r>
            <a:endParaRPr b="1">
              <a:solidFill>
                <a:srgbClr val="000A45"/>
              </a:solidFill>
            </a:endParaRPr>
          </a:p>
          <a:p>
            <a:r>
              <a:rPr b="1">
                <a:solidFill>
                  <a:srgbClr val="000A45"/>
                </a:solidFill>
              </a:rPr>
              <a:t>✅ Smooth check-in process</a:t>
            </a:r>
            <a:endParaRPr b="1">
              <a:solidFill>
                <a:srgbClr val="000A45"/>
              </a:solidFill>
            </a:endParaRPr>
          </a:p>
          <a:p>
            <a:r>
              <a:rPr b="1">
                <a:solidFill>
                  <a:srgbClr val="000A45"/>
                </a:solidFill>
              </a:rPr>
              <a:t>✅ Good in-flight entertainment</a:t>
            </a:r>
            <a:endParaRPr b="1">
              <a:solidFill>
                <a:srgbClr val="000A45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4506595" cy="5256530"/>
          </a:xfrm>
        </p:spPr>
        <p:txBody>
          <a:bodyPr/>
          <a:lstStyle/>
          <a:p>
            <a:r>
              <a:rPr sz="2800" b="1">
                <a:solidFill>
                  <a:srgbClr val="000A45"/>
                </a:solidFill>
              </a:rPr>
              <a:t>❌ Occasional delays</a:t>
            </a:r>
            <a:endParaRPr sz="2800" b="1">
              <a:solidFill>
                <a:srgbClr val="000A45"/>
              </a:solidFill>
            </a:endParaRPr>
          </a:p>
          <a:p>
            <a:r>
              <a:rPr sz="2800" b="1">
                <a:solidFill>
                  <a:srgbClr val="000A45"/>
                </a:solidFill>
              </a:rPr>
              <a:t>❌ Baggage handling </a:t>
            </a:r>
            <a:r>
              <a:rPr lang="en-US" sz="2800" b="1">
                <a:solidFill>
                  <a:srgbClr val="000A45"/>
                </a:solidFill>
              </a:rPr>
              <a:t>               </a:t>
            </a:r>
            <a:r>
              <a:rPr sz="2800" b="1">
                <a:solidFill>
                  <a:srgbClr val="000A45"/>
                </a:solidFill>
                <a:sym typeface="+mn-ea"/>
              </a:rPr>
              <a:t>issues</a:t>
            </a:r>
            <a:endParaRPr sz="2800" b="1">
              <a:solidFill>
                <a:srgbClr val="000A45"/>
              </a:solidFill>
            </a:endParaRPr>
          </a:p>
          <a:p>
            <a:endParaRPr sz="2800" b="1">
              <a:solidFill>
                <a:srgbClr val="000A45"/>
              </a:solidFill>
            </a:endParaRPr>
          </a:p>
          <a:p>
            <a:r>
              <a:rPr sz="2800" b="1">
                <a:solidFill>
                  <a:srgbClr val="000A45"/>
                </a:solidFill>
              </a:rPr>
              <a:t>❌ </a:t>
            </a:r>
            <a:r>
              <a:rPr lang="en-US" altLang="en-US" sz="2800" b="1">
                <a:solidFill>
                  <a:srgbClr val="000A45"/>
                </a:solidFill>
              </a:rPr>
              <a:t>Uncomfortable Economy Seats</a:t>
            </a:r>
            <a:endParaRPr lang="en-US" altLang="en-US" sz="2800" b="1">
              <a:solidFill>
                <a:srgbClr val="000A45"/>
              </a:solidFill>
            </a:endParaRPr>
          </a:p>
          <a:p>
            <a:r>
              <a:rPr sz="2800" b="1">
                <a:solidFill>
                  <a:srgbClr val="000A45"/>
                </a:solidFill>
              </a:rPr>
              <a:t>❌ Limited meal options</a:t>
            </a:r>
            <a:endParaRPr sz="2800" b="1">
              <a:solidFill>
                <a:srgbClr val="000A45"/>
              </a:solidFill>
            </a:endParaRPr>
          </a:p>
          <a:p>
            <a:r>
              <a:rPr lang="en-US" altLang="en-US" sz="2800" b="1">
                <a:solidFill>
                  <a:srgbClr val="000A45"/>
                </a:solidFill>
              </a:rPr>
              <a:t> </a:t>
            </a:r>
            <a:r>
              <a:rPr sz="2800" b="1">
                <a:solidFill>
                  <a:srgbClr val="000A45"/>
                </a:solidFill>
                <a:sym typeface="+mn-ea"/>
              </a:rPr>
              <a:t>❌</a:t>
            </a:r>
            <a:r>
              <a:rPr lang="en-US" sz="2800" b="1">
                <a:solidFill>
                  <a:srgbClr val="000A45"/>
                </a:solidFill>
                <a:sym typeface="+mn-ea"/>
              </a:rPr>
              <a:t> </a:t>
            </a:r>
            <a:r>
              <a:rPr lang="en-US" altLang="en-US" sz="2800" b="1">
                <a:solidFill>
                  <a:srgbClr val="000A45"/>
                </a:solidFill>
              </a:rPr>
              <a:t>Poor Customer Service</a:t>
            </a:r>
            <a:endParaRPr lang="en-US" altLang="en-US" sz="2800" b="1">
              <a:solidFill>
                <a:srgbClr val="000A45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-635" y="635"/>
            <a:ext cx="9145270" cy="6856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Customer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"The staff was incredibly polite and attentive. They went out of their way to make sure we were comfortable. Best flight experience ever!"</a:t>
            </a:r>
            <a:endParaRPr lang="en-US" altLang="en-US"/>
          </a:p>
          <a:p>
            <a:r>
              <a:rPr lang="en-US" altLang="en-US"/>
              <a:t>"Waited over an hour at the customer service desk, only to be told they couldn’t do anything about my missed connection."</a:t>
            </a:r>
            <a:endParaRPr lang="en-US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43365" cy="685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500" b="1"/>
              <a:t>🛠</a:t>
            </a:r>
            <a:r>
              <a:rPr lang="en-US" altLang="en-US" sz="2500" b="1"/>
              <a:t> Areas for Improvement: Enhance baggage handling, improve punctuality, upgrade in-flight entertainment options</a:t>
            </a:r>
            <a:endParaRPr lang="en-US" altLang="en-US" sz="2500" b="1"/>
          </a:p>
          <a:p>
            <a:pPr marL="0" indent="0">
              <a:buNone/>
            </a:pPr>
            <a:endParaRPr lang="en-US" altLang="en-US" sz="2500" b="1"/>
          </a:p>
          <a:p>
            <a:pPr marL="0" indent="0">
              <a:buNone/>
            </a:pPr>
            <a:r>
              <a:rPr lang="en-US" altLang="en-US" sz="2500" b="1"/>
              <a:t>✅ Strengths: Excellent first-class experience, well-trained staff, and good food quality in premium classes</a:t>
            </a:r>
            <a:endParaRPr lang="en-US" altLang="en-US" sz="2500" b="1"/>
          </a:p>
          <a:p>
            <a:pPr marL="0" indent="0">
              <a:buNone/>
            </a:pPr>
            <a:endParaRPr lang="en-US" altLang="en-US" sz="2500" b="1"/>
          </a:p>
          <a:p>
            <a:pPr marL="0" indent="0">
              <a:buNone/>
            </a:pPr>
            <a:r>
              <a:rPr lang="zh-CN" altLang="en-US" sz="2500" b="1"/>
              <a:t>🔍</a:t>
            </a:r>
            <a:r>
              <a:rPr lang="en-US" altLang="en-US" sz="2500" b="1"/>
              <a:t> Key Focus Areas: Economy class comfort, premium service differentiation, consistency in Business Class service</a:t>
            </a:r>
            <a:endParaRPr lang="en-US" altLang="en-US" sz="25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635" cy="685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An overview of British Airways' customer reviews, ratings, and overall service analysis.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th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8895" y="-29210"/>
            <a:ext cx="9193530" cy="68872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Seat Comfort By Seat Type</a:t>
            </a:r>
            <a:endParaRPr lang="en-US"/>
          </a:p>
        </p:txBody>
      </p:sp>
      <p:pic>
        <p:nvPicPr>
          <p:cNvPr id="6" name="Content Placeholder 5" descr="Figure_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0075"/>
            <a:ext cx="8229600" cy="39858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9144635" cy="685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Analysis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Avg rating by seat comfort in Business Class- 2.9/5</a:t>
            </a:r>
            <a:endParaRPr lang="en-US" sz="2400"/>
          </a:p>
          <a:p>
            <a:endParaRPr lang="en-US">
              <a:solidFill>
                <a:schemeClr val="bg2">
                  <a:lumMod val="95000"/>
                  <a:lumOff val="5000"/>
                </a:schemeClr>
              </a:solidFill>
            </a:endParaRPr>
          </a:p>
          <a:p>
            <a:endParaRPr lang="en-US">
              <a:solidFill>
                <a:schemeClr val="bg2">
                  <a:lumMod val="95000"/>
                  <a:lumOff val="5000"/>
                </a:schemeClr>
              </a:solidFill>
            </a:endParaRPr>
          </a:p>
          <a:p>
            <a:endParaRPr lang="en-US">
              <a:solidFill>
                <a:schemeClr val="bg2">
                  <a:lumMod val="95000"/>
                  <a:lumOff val="5000"/>
                </a:schemeClr>
              </a:solidFill>
            </a:endParaRPr>
          </a:p>
          <a:p>
            <a:r>
              <a:rPr lang="en-US" sz="2600">
                <a:solidFill>
                  <a:schemeClr val="tx1"/>
                </a:solidFill>
              </a:rPr>
              <a:t>Avg rating by seat comfort in Economy Class - 2.7/5</a:t>
            </a:r>
            <a:endParaRPr lang="en-US" sz="2600">
              <a:solidFill>
                <a:schemeClr val="tx1"/>
              </a:solidFill>
            </a:endParaRPr>
          </a:p>
          <a:p>
            <a:r>
              <a:rPr lang="en-US" sz="2600"/>
              <a:t>Avg rating by seat comfort in First Class - 3.7/5</a:t>
            </a:r>
            <a:endParaRPr lang="en-US" sz="2600"/>
          </a:p>
          <a:p>
            <a:r>
              <a:rPr lang="en-US" sz="2600"/>
              <a:t>Avg rating by seat comfort in Premium Class - 3.0/5</a:t>
            </a:r>
            <a:endParaRPr lang="en-US" sz="2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Insights &amp; Recommendations: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4910"/>
            <a:ext cx="8229600" cy="5457190"/>
          </a:xfrm>
        </p:spPr>
        <p:txBody>
          <a:bodyPr/>
          <a:p>
            <a:r>
              <a:rPr lang="en-US" altLang="en-US" sz="1800" b="1"/>
              <a:t>Economy Class needs improvement: The high percentage of 1-star and 2-star ratings suggests that Economy Class passengers find seat comfort lacking. Improving legroom, seat padding, or reclining features may help.</a:t>
            </a:r>
            <a:endParaRPr lang="en-US" altLang="en-US" sz="1800" b="1"/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1800"/>
          </a:p>
          <a:p>
            <a:endParaRPr lang="en-US" altLang="en-US" sz="1800"/>
          </a:p>
          <a:p>
            <a:endParaRPr lang="en-US" altLang="en-US" sz="1800"/>
          </a:p>
          <a:p>
            <a:r>
              <a:rPr lang="en-US" altLang="en-US" sz="1800" b="1"/>
              <a:t>First Class is well-received: The highest proportion of 5-star ratings suggests that First Class seating meets passenger expectations.</a:t>
            </a:r>
            <a:endParaRPr lang="en-US" altLang="en-US" sz="1800" b="1"/>
          </a:p>
          <a:p>
            <a:endParaRPr lang="en-US" altLang="en-US" sz="1800" b="1"/>
          </a:p>
          <a:p>
            <a:r>
              <a:rPr lang="en-US" altLang="en-US" sz="1800" b="1"/>
              <a:t>Premium Economy and Business Class show mixed responses: While they have decent comfort ratings, they still have some low ratings (0 and 1 stars) that need attention.</a:t>
            </a:r>
            <a:endParaRPr lang="en-US" altLang="en-US" sz="1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Value For Money By Seat Type</a:t>
            </a:r>
            <a:endParaRPr lang="en-US"/>
          </a:p>
        </p:txBody>
      </p:sp>
      <p:pic>
        <p:nvPicPr>
          <p:cNvPr id="6" name="Content Placeholder 5" descr="Figure_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0075"/>
            <a:ext cx="8229600" cy="39858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9144000" cy="685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705"/>
            <a:ext cx="9144000" cy="986790"/>
          </a:xfrm>
        </p:spPr>
        <p:txBody>
          <a:bodyPr/>
          <a:p>
            <a:r>
              <a:rPr lang="en-US"/>
              <a:t>Analysis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" y="1039495"/>
            <a:ext cx="9087485" cy="5816600"/>
          </a:xfrm>
        </p:spPr>
        <p:txBody>
          <a:bodyPr/>
          <a:p>
            <a:r>
              <a:rPr lang="en-US">
                <a:solidFill>
                  <a:schemeClr val="accent2"/>
                </a:solidFill>
              </a:rPr>
              <a:t>Avg rating by value for money in Business Class - 2.7/5</a:t>
            </a:r>
            <a:endParaRPr lang="en-US">
              <a:solidFill>
                <a:schemeClr val="accent2"/>
              </a:solidFill>
            </a:endParaRPr>
          </a:p>
          <a:p>
            <a:r>
              <a:rPr lang="en-US">
                <a:solidFill>
                  <a:schemeClr val="accent2"/>
                </a:solidFill>
              </a:rPr>
              <a:t>Avg rating by value for money in Economy Class - 2.5/5</a:t>
            </a:r>
            <a:endParaRPr lang="en-US">
              <a:solidFill>
                <a:schemeClr val="accent2"/>
              </a:solidFill>
            </a:endParaRPr>
          </a:p>
          <a:p>
            <a:endParaRPr lang="en-US" b="1">
              <a:solidFill>
                <a:srgbClr val="E3EBE7"/>
              </a:solidFill>
            </a:endParaRPr>
          </a:p>
          <a:p>
            <a:endParaRPr lang="en-US" b="1">
              <a:solidFill>
                <a:srgbClr val="E3EBE7"/>
              </a:solidFill>
            </a:endParaRPr>
          </a:p>
          <a:p>
            <a:endParaRPr lang="en-US" b="1">
              <a:solidFill>
                <a:srgbClr val="E3EBE7"/>
              </a:solidFill>
            </a:endParaRPr>
          </a:p>
          <a:p>
            <a:r>
              <a:rPr lang="en-US" sz="2800">
                <a:solidFill>
                  <a:schemeClr val="accent2"/>
                </a:solidFill>
              </a:rPr>
              <a:t>Avg rating by value for money in First Class - 3.0/5</a:t>
            </a:r>
            <a:endParaRPr lang="en-US" sz="2800">
              <a:solidFill>
                <a:schemeClr val="accent2"/>
              </a:solidFill>
            </a:endParaRPr>
          </a:p>
          <a:p>
            <a:r>
              <a:rPr lang="en-US" sz="2800">
                <a:solidFill>
                  <a:schemeClr val="accent2"/>
                </a:solidFill>
              </a:rPr>
              <a:t>Avg rating by value for money in Premium Class - 2.6/5</a:t>
            </a:r>
            <a:endParaRPr lang="en-US" sz="2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General Insights: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5270" cy="5212080"/>
          </a:xfrm>
        </p:spPr>
        <p:txBody>
          <a:bodyPr/>
          <a:p>
            <a:r>
              <a:rPr lang="en-US" altLang="en-US" sz="2200" b="1">
                <a:solidFill>
                  <a:schemeClr val="accent2"/>
                </a:solidFill>
              </a:rPr>
              <a:t>Economy Class has the highest dissatisfaction rate (35% rated it 1).</a:t>
            </a:r>
            <a:endParaRPr lang="en-US" altLang="en-US" sz="2200" b="1">
              <a:solidFill>
                <a:schemeClr val="accent2"/>
              </a:solidFill>
            </a:endParaRPr>
          </a:p>
          <a:p>
            <a:endParaRPr lang="en-US" altLang="en-US" sz="2200" b="1">
              <a:solidFill>
                <a:schemeClr val="accent2"/>
              </a:solidFill>
            </a:endParaRPr>
          </a:p>
          <a:p>
            <a:r>
              <a:rPr lang="en-US" altLang="en-US" sz="2200" b="1">
                <a:solidFill>
                  <a:schemeClr val="accent2"/>
                </a:solidFill>
              </a:rPr>
              <a:t>First Class has a more balanced rating distribution, indicating a fair mix of experiences.</a:t>
            </a:r>
            <a:endParaRPr lang="en-US" altLang="en-US" sz="2200" b="1">
              <a:solidFill>
                <a:schemeClr val="accent2"/>
              </a:solidFill>
            </a:endParaRPr>
          </a:p>
          <a:p>
            <a:endParaRPr lang="en-US" altLang="en-US" sz="2200" b="1">
              <a:solidFill>
                <a:schemeClr val="accent2"/>
              </a:solidFill>
            </a:endParaRPr>
          </a:p>
          <a:p>
            <a:r>
              <a:rPr lang="en-US" altLang="en-US" sz="2200" b="1">
                <a:solidFill>
                  <a:schemeClr val="accent2"/>
                </a:solidFill>
              </a:rPr>
              <a:t>Premium Economy and Business Class have notable dissatisfaction levels but are still better than Economy Class.</a:t>
            </a:r>
            <a:endParaRPr lang="en-US" altLang="en-US" sz="2200" b="1">
              <a:solidFill>
                <a:schemeClr val="accent2"/>
              </a:solidFill>
            </a:endParaRPr>
          </a:p>
          <a:p>
            <a:endParaRPr lang="en-US" altLang="en-US" sz="2200" b="1">
              <a:solidFill>
                <a:schemeClr val="accent2"/>
              </a:solidFill>
            </a:endParaRPr>
          </a:p>
          <a:p>
            <a:r>
              <a:rPr lang="en-US" altLang="en-US" sz="2200" b="1">
                <a:solidFill>
                  <a:schemeClr val="accent2"/>
                </a:solidFill>
              </a:rPr>
              <a:t>Business Class does not have as high a satisfaction rate as expected, which may indicate a need for improvements.</a:t>
            </a:r>
            <a:endParaRPr lang="en-US" altLang="en-US" sz="2200"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_mountaineering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7150</Words>
  <Application>WPS Presentation</Application>
  <PresentationFormat>On-screen Show (4:3)</PresentationFormat>
  <Paragraphs>243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Arial</vt:lpstr>
      <vt:lpstr>SimSun</vt:lpstr>
      <vt:lpstr>Wingdings</vt:lpstr>
      <vt:lpstr>Microsoft YaHei</vt:lpstr>
      <vt:lpstr>Arial Unicode MS</vt:lpstr>
      <vt:lpstr>Calibri</vt:lpstr>
      <vt:lpstr>Arial</vt:lpstr>
      <vt:lpstr>Arial Black</vt:lpstr>
      <vt:lpstr>Art_mountaineering</vt:lpstr>
      <vt:lpstr>British Airways Reviews</vt:lpstr>
      <vt:lpstr>Table of contents</vt:lpstr>
      <vt:lpstr>Introduction</vt:lpstr>
      <vt:lpstr>Seat Comfort By Seat Type</vt:lpstr>
      <vt:lpstr>Analysis</vt:lpstr>
      <vt:lpstr>Insights &amp; Recommendations:</vt:lpstr>
      <vt:lpstr>Value For Money By Seat Type</vt:lpstr>
      <vt:lpstr>Analysis</vt:lpstr>
      <vt:lpstr>General Insights:</vt:lpstr>
      <vt:lpstr>Cabin Staff Service by Seat Type</vt:lpstr>
      <vt:lpstr>Analysis</vt:lpstr>
      <vt:lpstr>General Insights:</vt:lpstr>
      <vt:lpstr>Food And Beverage Rating By Seat Type</vt:lpstr>
      <vt:lpstr>Analysis</vt:lpstr>
      <vt:lpstr>PowerPoint 演示文稿</vt:lpstr>
      <vt:lpstr>Recommendation Rating By Seat Type</vt:lpstr>
      <vt:lpstr>PowerPoint 演示文稿</vt:lpstr>
      <vt:lpstr>PowerPoint 演示文稿</vt:lpstr>
      <vt:lpstr>Avg Rating By Type Of Traveller</vt:lpstr>
      <vt:lpstr>PowerPoint 演示文稿</vt:lpstr>
      <vt:lpstr>Insights &amp; Recommendations:</vt:lpstr>
      <vt:lpstr>Avg Rating By Seat Type</vt:lpstr>
      <vt:lpstr>Analysis</vt:lpstr>
      <vt:lpstr>PowerPoint 演示文稿</vt:lpstr>
      <vt:lpstr>Analysis Review</vt:lpstr>
      <vt:lpstr>Review Summary</vt:lpstr>
      <vt:lpstr>Pros &amp; Cons</vt:lpstr>
      <vt:lpstr>Customer Feedback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BHAWNA SAINI</cp:lastModifiedBy>
  <cp:revision>4</cp:revision>
  <dcterms:created xsi:type="dcterms:W3CDTF">2013-01-27T09:14:00Z</dcterms:created>
  <dcterms:modified xsi:type="dcterms:W3CDTF">2025-03-24T07:51:30Z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B076DEF4CBF94FFB8B1A3E7B32851905_12</vt:lpwstr>
  </property>
  <property fmtid="{D5CDD505-2E9C-101B-9397-08002B2CF9AE}" pid="3" name="KSOProductBuildVer">
    <vt:lpwstr>1033-12.2.0.20326</vt:lpwstr>
  </property>
</Properties>
</file>